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7" r:id="rId4"/>
    <p:sldId id="257" r:id="rId5"/>
    <p:sldId id="258" r:id="rId6"/>
    <p:sldId id="259" r:id="rId7"/>
    <p:sldId id="263" r:id="rId8"/>
    <p:sldId id="265" r:id="rId9"/>
    <p:sldId id="264" r:id="rId10"/>
    <p:sldId id="271" r:id="rId11"/>
    <p:sldId id="266" r:id="rId12"/>
  </p:sldIdLst>
  <p:sldSz cx="12192000" cy="6858000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00" autoAdjust="0"/>
    <p:restoredTop sz="97662" autoAdjust="0"/>
  </p:normalViewPr>
  <p:slideViewPr>
    <p:cSldViewPr snapToGrid="0">
      <p:cViewPr varScale="1">
        <p:scale>
          <a:sx n="59" d="100"/>
          <a:sy n="59" d="100"/>
        </p:scale>
        <p:origin x="216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71960A-35B3-F141-B72C-91A94E5AD961}" type="datetimeFigureOut">
              <a:rPr lang="x-none" altLang="ko-KR" smtClean="0"/>
              <a:t>2026. 10. 27.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F4041-BCCD-8946-B390-729764EDB3E2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2608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 latinLnBrk="1"/>
            <a:r>
              <a:rPr lang="en-US" altLang="ko-KR" dirty="0"/>
              <a:t>2022</a:t>
            </a:r>
            <a:r>
              <a:rPr lang="ko-KR" altLang="en-US" dirty="0"/>
              <a:t>년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35356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x-none" dirty="0"/>
              <a:t>2021.11.19 (금</a:t>
            </a:r>
            <a:r>
              <a:rPr lang="en-US" altLang="ko-KR" dirty="0"/>
              <a:t>) </a:t>
            </a:r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17651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6078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47397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54322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5094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F4041-BCCD-8946-B390-729764EDB3E2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21955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007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400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0945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28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592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8563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490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56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1134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723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29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08BEF-8009-4213-BAA7-B17C6F93B1B8}" type="datetimeFigureOut">
              <a:rPr lang="ko-KR" altLang="en-US" smtClean="0"/>
              <a:t>2026. 10. 27.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8C116-6742-4EEF-AEB6-553C75E03C8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1983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/>
              <a:t>동국대학교 사회복지학과 졸업종합시험 안내</a:t>
            </a:r>
          </a:p>
        </p:txBody>
      </p:sp>
    </p:spTree>
    <p:extLst>
      <p:ext uri="{BB962C8B-B14F-4D97-AF65-F5344CB8AC3E}">
        <p14:creationId xmlns:p14="http://schemas.microsoft.com/office/powerpoint/2010/main" val="2966336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41064" y="863600"/>
            <a:ext cx="11871438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400" dirty="0"/>
              <a:t>사회복지학과 졸업종합시험 시행 계획</a:t>
            </a:r>
            <a:endParaRPr lang="en-US" altLang="ko-KR" sz="2400" dirty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sz="2000" dirty="0"/>
              <a:t>시행일 </a:t>
            </a:r>
            <a:r>
              <a:rPr lang="en-US" altLang="ko-KR" sz="2000" dirty="0"/>
              <a:t>: </a:t>
            </a:r>
            <a:r>
              <a:rPr lang="ko-KR" altLang="en-US" sz="2000" dirty="0"/>
              <a:t>매년 </a:t>
            </a:r>
            <a:r>
              <a:rPr lang="en-US" altLang="ko-KR" sz="2000" dirty="0"/>
              <a:t>11</a:t>
            </a:r>
            <a:r>
              <a:rPr lang="ko-KR" altLang="en-US" sz="2000" dirty="0"/>
              <a:t>월 셋째 주 금요일 </a:t>
            </a:r>
            <a:r>
              <a:rPr lang="en-US" altLang="ko-KR" sz="2000" dirty="0"/>
              <a:t>(</a:t>
            </a:r>
            <a:r>
              <a:rPr lang="ko-KR" altLang="en-US" sz="2000" dirty="0"/>
              <a:t>연 </a:t>
            </a:r>
            <a:r>
              <a:rPr lang="en-US" altLang="ko-KR" sz="2000" dirty="0"/>
              <a:t>1</a:t>
            </a:r>
            <a:r>
              <a:rPr lang="ko-KR" altLang="en-US" sz="2000" dirty="0"/>
              <a:t>회 실시</a:t>
            </a:r>
            <a:r>
              <a:rPr lang="en-US" altLang="ko-KR" sz="2000" dirty="0"/>
              <a:t>) – </a:t>
            </a:r>
            <a:r>
              <a:rPr lang="en-US" altLang="ko-KR" sz="2000" dirty="0">
                <a:solidFill>
                  <a:srgbClr val="FF0000"/>
                </a:solidFill>
              </a:rPr>
              <a:t>2026.11.27 (</a:t>
            </a:r>
            <a:r>
              <a:rPr lang="ko-KR" altLang="en-US" sz="2000" dirty="0">
                <a:solidFill>
                  <a:srgbClr val="FF0000"/>
                </a:solidFill>
              </a:rPr>
              <a:t>금</a:t>
            </a:r>
            <a:r>
              <a:rPr lang="en-US" altLang="ko-KR" sz="2000" dirty="0">
                <a:solidFill>
                  <a:srgbClr val="FF0000"/>
                </a:solidFill>
              </a:rPr>
              <a:t>) 2pm (</a:t>
            </a:r>
            <a:r>
              <a:rPr lang="ko-KR" altLang="en-US" sz="2000" dirty="0">
                <a:solidFill>
                  <a:srgbClr val="FF0000"/>
                </a:solidFill>
              </a:rPr>
              <a:t>장소 추후공지</a:t>
            </a:r>
            <a:r>
              <a:rPr lang="en-US" altLang="ko-KR" sz="2000" dirty="0">
                <a:solidFill>
                  <a:srgbClr val="FF0000"/>
                </a:solidFill>
              </a:rPr>
              <a:t>)</a:t>
            </a:r>
          </a:p>
          <a:p>
            <a:pPr fontAlgn="base"/>
            <a:r>
              <a:rPr lang="ko-KR" altLang="en-US" sz="2000" dirty="0"/>
              <a:t>대상 </a:t>
            </a:r>
            <a:r>
              <a:rPr lang="en-US" altLang="ko-KR" sz="2000" dirty="0"/>
              <a:t>: 6</a:t>
            </a:r>
            <a:r>
              <a:rPr lang="ko-KR" altLang="en-US" sz="2000" dirty="0" err="1"/>
              <a:t>학기생</a:t>
            </a:r>
            <a:r>
              <a:rPr lang="en-US" altLang="ko-KR" sz="2000" dirty="0"/>
              <a:t>, 7</a:t>
            </a:r>
            <a:r>
              <a:rPr lang="ko-KR" altLang="en-US" sz="2000" dirty="0" err="1"/>
              <a:t>학기생</a:t>
            </a:r>
            <a:r>
              <a:rPr lang="en-US" altLang="ko-KR" sz="2000" dirty="0"/>
              <a:t>, (8</a:t>
            </a:r>
            <a:r>
              <a:rPr lang="ko-KR" altLang="en-US" sz="2000" dirty="0" err="1"/>
              <a:t>학기생</a:t>
            </a:r>
            <a:r>
              <a:rPr lang="en-US" altLang="ko-KR" sz="2000" dirty="0"/>
              <a:t>+</a:t>
            </a:r>
            <a:r>
              <a:rPr lang="ko-KR" altLang="en-US" sz="2000" dirty="0"/>
              <a:t> 가능</a:t>
            </a:r>
            <a:r>
              <a:rPr lang="en-US" altLang="ko-KR" sz="2000" dirty="0"/>
              <a:t>, </a:t>
            </a:r>
            <a:r>
              <a:rPr lang="ko-KR" altLang="en-US" sz="2000" dirty="0"/>
              <a:t>휴학생도 응시 가능</a:t>
            </a:r>
            <a:r>
              <a:rPr lang="en-US" altLang="ko-KR" sz="2000" dirty="0"/>
              <a:t>)</a:t>
            </a:r>
          </a:p>
          <a:p>
            <a:pPr fontAlgn="base"/>
            <a:r>
              <a:rPr lang="ko-KR" altLang="en-US" sz="2000" dirty="0"/>
              <a:t>시험 유형</a:t>
            </a:r>
            <a:r>
              <a:rPr lang="en-US" altLang="ko-KR" sz="2000" dirty="0"/>
              <a:t>: </a:t>
            </a:r>
            <a:r>
              <a:rPr lang="ko-KR" altLang="en-US" sz="2000" dirty="0" err="1"/>
              <a:t>사회복지사</a:t>
            </a:r>
            <a:r>
              <a:rPr lang="ko-KR" altLang="en-US" sz="2000" dirty="0"/>
              <a:t> </a:t>
            </a:r>
            <a:r>
              <a:rPr lang="en-US" altLang="ko-KR" sz="2000" dirty="0"/>
              <a:t>1</a:t>
            </a:r>
            <a:r>
              <a:rPr lang="ko-KR" altLang="en-US" sz="2000" dirty="0"/>
              <a:t>급 시험 과목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시험 방식</a:t>
            </a:r>
            <a:r>
              <a:rPr lang="en-US" altLang="ko-KR" sz="2000" dirty="0"/>
              <a:t>: </a:t>
            </a:r>
            <a:r>
              <a:rPr lang="ko-KR" altLang="en-US" sz="2000" dirty="0" err="1"/>
              <a:t>사회복지사</a:t>
            </a:r>
            <a:r>
              <a:rPr lang="ko-KR" altLang="en-US" sz="2000" dirty="0"/>
              <a:t> </a:t>
            </a:r>
            <a:r>
              <a:rPr lang="en-US" altLang="ko-KR" sz="2000" dirty="0"/>
              <a:t>1</a:t>
            </a:r>
            <a:r>
              <a:rPr lang="ko-KR" altLang="en-US" sz="2000" dirty="0"/>
              <a:t>급 시험 방식을 그대로 준용함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졸업종합시험 통과 기준</a:t>
            </a:r>
            <a:r>
              <a:rPr lang="en-US" altLang="ko-KR" sz="2000" dirty="0"/>
              <a:t>: </a:t>
            </a:r>
            <a:r>
              <a:rPr lang="ko-KR" altLang="en-US" sz="2000" dirty="0"/>
              <a:t>평균 </a:t>
            </a:r>
            <a:r>
              <a:rPr lang="en-US" altLang="ko-KR" sz="2000" dirty="0"/>
              <a:t>60</a:t>
            </a:r>
            <a:r>
              <a:rPr lang="ko-KR" altLang="en-US" sz="2000" dirty="0"/>
              <a:t>점 이상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졸업종합시험 탈락자 </a:t>
            </a:r>
            <a:r>
              <a:rPr lang="en-US" altLang="ko-KR" sz="2000" dirty="0"/>
              <a:t>: 8</a:t>
            </a:r>
            <a:r>
              <a:rPr lang="ko-KR" altLang="en-US" sz="2000" dirty="0"/>
              <a:t>학기에 졸업논문 제출</a:t>
            </a:r>
            <a:endParaRPr lang="en-US" altLang="ko-KR" sz="2000" dirty="0"/>
          </a:p>
          <a:p>
            <a:pPr fontAlgn="base"/>
            <a:r>
              <a:rPr lang="ko-KR" altLang="en-US" sz="2000" dirty="0"/>
              <a:t>졸업종합시험 </a:t>
            </a:r>
            <a:r>
              <a:rPr lang="ko-KR" altLang="en-US" sz="2000" dirty="0" err="1"/>
              <a:t>재응시</a:t>
            </a:r>
            <a:r>
              <a:rPr lang="en-US" altLang="ko-KR" sz="2000" dirty="0"/>
              <a:t>: </a:t>
            </a:r>
            <a:r>
              <a:rPr lang="ko-KR" altLang="en-US" sz="2000" dirty="0"/>
              <a:t>불가</a:t>
            </a:r>
            <a:endParaRPr lang="en-US" altLang="ko-KR" sz="2000" dirty="0"/>
          </a:p>
          <a:p>
            <a:pPr marL="0" indent="0" fontAlgn="base">
              <a:buNone/>
            </a:pPr>
            <a:endParaRPr lang="ko-KR" altLang="en-US" sz="2000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6682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34162" y="767907"/>
            <a:ext cx="11846442" cy="5313363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o-KR" altLang="en-US" sz="2400" dirty="0"/>
              <a:t>사회복지학과 졸업종합시험 준비 사항</a:t>
            </a:r>
            <a:endParaRPr lang="en-US" altLang="ko-KR" sz="2400" dirty="0"/>
          </a:p>
          <a:p>
            <a:pPr marL="0" indent="0">
              <a:buNone/>
            </a:pPr>
            <a:endParaRPr lang="en-US" altLang="ko-KR" sz="2400" dirty="0"/>
          </a:p>
          <a:p>
            <a:pPr fontAlgn="base"/>
            <a:r>
              <a:rPr lang="ko-KR" altLang="en-US" sz="2400" dirty="0"/>
              <a:t>출제 영역 </a:t>
            </a:r>
            <a:r>
              <a:rPr lang="en-US" altLang="ko-KR" sz="2400" dirty="0"/>
              <a:t>: </a:t>
            </a:r>
            <a:r>
              <a:rPr lang="ko-KR" altLang="en-US" sz="2400" dirty="0"/>
              <a:t>전 </a:t>
            </a:r>
            <a:r>
              <a:rPr lang="en-US" altLang="ko-KR" sz="2400" dirty="0"/>
              <a:t>3</a:t>
            </a:r>
            <a:r>
              <a:rPr lang="ko-KR" altLang="en-US" sz="2400" dirty="0"/>
              <a:t>개년도 기출 문제에서 </a:t>
            </a:r>
            <a:r>
              <a:rPr lang="ko-KR" altLang="en-US" sz="2400" dirty="0" err="1"/>
              <a:t>수정없이</a:t>
            </a:r>
            <a:r>
              <a:rPr lang="ko-KR" altLang="en-US" sz="2400" dirty="0"/>
              <a:t> 출제 </a:t>
            </a:r>
            <a:r>
              <a:rPr lang="en-US" altLang="ko-KR" sz="2400" dirty="0">
                <a:solidFill>
                  <a:srgbClr val="FF0000"/>
                </a:solidFill>
              </a:rPr>
              <a:t>(2024-2026</a:t>
            </a:r>
            <a:r>
              <a:rPr lang="ko-KR" altLang="en-US" sz="2400" dirty="0">
                <a:solidFill>
                  <a:srgbClr val="FF0000"/>
                </a:solidFill>
              </a:rPr>
              <a:t>년</a:t>
            </a:r>
            <a:r>
              <a:rPr lang="en-US" altLang="ko-KR" sz="2400" dirty="0">
                <a:solidFill>
                  <a:srgbClr val="FF0000"/>
                </a:solidFill>
              </a:rPr>
              <a:t>)</a:t>
            </a:r>
          </a:p>
          <a:p>
            <a:pPr fontAlgn="base"/>
            <a:r>
              <a:rPr lang="ko-KR" altLang="en-US" sz="2400" dirty="0"/>
              <a:t>출제 문제 </a:t>
            </a:r>
            <a:r>
              <a:rPr lang="en-US" altLang="ko-KR" sz="2400" dirty="0"/>
              <a:t>: 8</a:t>
            </a:r>
            <a:r>
              <a:rPr lang="ko-KR" altLang="en-US" sz="2400" dirty="0"/>
              <a:t>개 전과목 각 </a:t>
            </a:r>
            <a:r>
              <a:rPr lang="en-US" altLang="ko-KR" sz="2400" dirty="0"/>
              <a:t>10</a:t>
            </a:r>
            <a:r>
              <a:rPr lang="ko-KR" altLang="en-US" sz="2400" dirty="0"/>
              <a:t>문항</a:t>
            </a:r>
            <a:r>
              <a:rPr lang="en-US" altLang="ko-KR" sz="2400" dirty="0"/>
              <a:t>, </a:t>
            </a:r>
            <a:r>
              <a:rPr lang="ko-KR" altLang="en-US" sz="2400" dirty="0"/>
              <a:t>총 객관식 </a:t>
            </a:r>
            <a:r>
              <a:rPr lang="en-US" altLang="ko-KR" sz="2400" dirty="0"/>
              <a:t>80 </a:t>
            </a:r>
            <a:r>
              <a:rPr lang="ko-KR" altLang="en-US" sz="2400" dirty="0"/>
              <a:t>문항</a:t>
            </a:r>
            <a:endParaRPr lang="en-US" altLang="ko-KR" sz="2400" dirty="0"/>
          </a:p>
          <a:p>
            <a:pPr fontAlgn="base"/>
            <a:r>
              <a:rPr lang="ko-KR" altLang="en-US" sz="2400" dirty="0"/>
              <a:t>고사 시간 </a:t>
            </a:r>
            <a:r>
              <a:rPr lang="en-US" altLang="ko-KR" sz="2400" dirty="0"/>
              <a:t>: </a:t>
            </a:r>
            <a:r>
              <a:rPr lang="en-US" altLang="ko-KR" sz="2400" b="1" dirty="0"/>
              <a:t>1</a:t>
            </a:r>
            <a:r>
              <a:rPr lang="ko-KR" altLang="en-US" sz="2400" b="1" dirty="0"/>
              <a:t>교시 </a:t>
            </a:r>
            <a:r>
              <a:rPr lang="en-US" altLang="ko-KR" sz="2400" b="1" dirty="0"/>
              <a:t>(4</a:t>
            </a:r>
            <a:r>
              <a:rPr lang="ko-KR" altLang="en-US" sz="2400" b="1" dirty="0"/>
              <a:t>과목</a:t>
            </a:r>
            <a:r>
              <a:rPr lang="en-US" altLang="ko-KR" sz="2400" b="1" dirty="0"/>
              <a:t>) 45</a:t>
            </a:r>
            <a:r>
              <a:rPr lang="ko-KR" altLang="en-US" sz="2400" b="1" dirty="0"/>
              <a:t>분</a:t>
            </a:r>
            <a:r>
              <a:rPr lang="en-US" altLang="ko-KR" sz="2400" b="1" dirty="0"/>
              <a:t>,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2</a:t>
            </a:r>
            <a:r>
              <a:rPr lang="ko-KR" altLang="en-US" sz="2400" b="1" dirty="0"/>
              <a:t>교시 </a:t>
            </a:r>
            <a:r>
              <a:rPr lang="en-US" altLang="ko-KR" sz="2400" b="1" dirty="0"/>
              <a:t>(4</a:t>
            </a:r>
            <a:r>
              <a:rPr lang="ko-KR" altLang="en-US" sz="2400" b="1" dirty="0"/>
              <a:t>과목</a:t>
            </a:r>
            <a:r>
              <a:rPr lang="en-US" altLang="ko-KR" sz="2400" b="1" dirty="0"/>
              <a:t>) 45</a:t>
            </a:r>
            <a:r>
              <a:rPr lang="ko-KR" altLang="en-US" sz="2400" b="1" dirty="0"/>
              <a:t>분 </a:t>
            </a:r>
            <a:endParaRPr lang="en-US" altLang="ko-KR" sz="2400" b="1" dirty="0"/>
          </a:p>
          <a:p>
            <a:pPr fontAlgn="base"/>
            <a:r>
              <a:rPr lang="ko-KR" altLang="en-US" sz="2400" dirty="0"/>
              <a:t>응시 접수</a:t>
            </a:r>
            <a:r>
              <a:rPr lang="en-US" altLang="ko-KR" sz="2400" dirty="0"/>
              <a:t> : </a:t>
            </a:r>
            <a:r>
              <a:rPr lang="ko-KR" altLang="en-US" sz="2400" dirty="0"/>
              <a:t>사회복지학과 </a:t>
            </a:r>
            <a:r>
              <a:rPr lang="ko-KR" altLang="en-US" sz="2400" dirty="0" err="1"/>
              <a:t>이메일</a:t>
            </a:r>
            <a:r>
              <a:rPr lang="ko-KR" altLang="en-US" sz="2400" dirty="0"/>
              <a:t> </a:t>
            </a:r>
            <a:r>
              <a:rPr lang="en-US" altLang="ko-KR" sz="2400" dirty="0"/>
              <a:t>welfare@dongguk.edu</a:t>
            </a:r>
            <a:r>
              <a:rPr lang="en-US" altLang="ko-KR" sz="2400" dirty="0">
                <a:solidFill>
                  <a:srgbClr val="FF0000"/>
                </a:solidFill>
              </a:rPr>
              <a:t> (11</a:t>
            </a:r>
            <a:r>
              <a:rPr lang="ko-KR" altLang="en-US" sz="2400" dirty="0">
                <a:solidFill>
                  <a:srgbClr val="FF0000"/>
                </a:solidFill>
              </a:rPr>
              <a:t>월 </a:t>
            </a:r>
            <a:r>
              <a:rPr lang="en-US" altLang="ko-KR" sz="2400" dirty="0">
                <a:solidFill>
                  <a:srgbClr val="FF0000"/>
                </a:solidFill>
              </a:rPr>
              <a:t>22</a:t>
            </a:r>
            <a:r>
              <a:rPr lang="ko-KR" altLang="en-US" sz="2400" dirty="0">
                <a:solidFill>
                  <a:srgbClr val="FF0000"/>
                </a:solidFill>
              </a:rPr>
              <a:t>일</a:t>
            </a:r>
            <a:r>
              <a:rPr lang="en-US" altLang="ko-KR" sz="2400" dirty="0">
                <a:solidFill>
                  <a:srgbClr val="FF0000"/>
                </a:solidFill>
              </a:rPr>
              <a:t> </a:t>
            </a:r>
            <a:r>
              <a:rPr lang="ko-KR" altLang="en-US" sz="2400" dirty="0">
                <a:solidFill>
                  <a:srgbClr val="FF0000"/>
                </a:solidFill>
              </a:rPr>
              <a:t>일요일 까지</a:t>
            </a:r>
            <a:r>
              <a:rPr lang="en-US" altLang="ko-KR" sz="2400" dirty="0">
                <a:solidFill>
                  <a:srgbClr val="FF0000"/>
                </a:solidFill>
              </a:rPr>
              <a:t>) </a:t>
            </a:r>
          </a:p>
          <a:p>
            <a:pPr fontAlgn="base"/>
            <a:r>
              <a:rPr lang="en-US" altLang="ko-KR" sz="2400" dirty="0"/>
              <a:t>2025</a:t>
            </a:r>
            <a:r>
              <a:rPr lang="ko-KR" altLang="en-US" sz="2400" dirty="0"/>
              <a:t>년 시행일 </a:t>
            </a:r>
            <a:r>
              <a:rPr lang="en-US" altLang="ko-KR" sz="2400" dirty="0"/>
              <a:t>: </a:t>
            </a:r>
            <a:r>
              <a:rPr lang="en-US" altLang="ko-KR" sz="2400" dirty="0">
                <a:solidFill>
                  <a:srgbClr val="FF0000"/>
                </a:solidFill>
              </a:rPr>
              <a:t>11</a:t>
            </a:r>
            <a:r>
              <a:rPr lang="ko-KR" altLang="en-US" sz="2400" dirty="0">
                <a:solidFill>
                  <a:srgbClr val="FF0000"/>
                </a:solidFill>
              </a:rPr>
              <a:t>월 </a:t>
            </a:r>
            <a:r>
              <a:rPr lang="en-US" altLang="ko-KR" sz="2400" dirty="0">
                <a:solidFill>
                  <a:srgbClr val="FF0000"/>
                </a:solidFill>
              </a:rPr>
              <a:t>27</a:t>
            </a:r>
            <a:r>
              <a:rPr lang="ko-KR" altLang="en-US" sz="2400" dirty="0">
                <a:solidFill>
                  <a:srgbClr val="FF0000"/>
                </a:solidFill>
              </a:rPr>
              <a:t>일 금요일 </a:t>
            </a:r>
            <a:r>
              <a:rPr lang="en-US" altLang="ko-KR" sz="2400" dirty="0">
                <a:solidFill>
                  <a:srgbClr val="FF0000"/>
                </a:solidFill>
              </a:rPr>
              <a:t>2pm</a:t>
            </a:r>
            <a:endParaRPr lang="en-US" altLang="ko-KR" sz="24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fontAlgn="base"/>
            <a:r>
              <a:rPr lang="ko-KR" altLang="en-US" sz="2400" dirty="0"/>
              <a:t>대상 </a:t>
            </a:r>
            <a:r>
              <a:rPr lang="en-US" altLang="ko-KR" sz="2400" dirty="0"/>
              <a:t>: 6</a:t>
            </a:r>
            <a:r>
              <a:rPr lang="ko-KR" altLang="en-US" sz="2400" dirty="0" err="1"/>
              <a:t>학기생</a:t>
            </a:r>
            <a:r>
              <a:rPr lang="en-US" altLang="ko-KR" sz="2400" dirty="0"/>
              <a:t>, 7</a:t>
            </a:r>
            <a:r>
              <a:rPr lang="ko-KR" altLang="en-US" sz="2400" dirty="0" err="1"/>
              <a:t>학기생</a:t>
            </a:r>
            <a:r>
              <a:rPr lang="en-US" altLang="ko-KR" sz="2400" dirty="0"/>
              <a:t>, 8</a:t>
            </a:r>
            <a:r>
              <a:rPr lang="ko-KR" altLang="en-US" sz="2400" dirty="0"/>
              <a:t>학기 재학생</a:t>
            </a:r>
            <a:endParaRPr lang="en-US" altLang="ko-KR" sz="2400" dirty="0"/>
          </a:p>
          <a:p>
            <a:pPr fontAlgn="base"/>
            <a:r>
              <a:rPr lang="ko-KR" altLang="en-US" sz="2400" dirty="0"/>
              <a:t>졸업논문을 작성한 졸업예정자는 </a:t>
            </a:r>
            <a:r>
              <a:rPr lang="en-US" altLang="ko-KR" sz="2400" dirty="0"/>
              <a:t>12</a:t>
            </a:r>
            <a:r>
              <a:rPr lang="ko-KR" altLang="en-US" sz="2400" dirty="0"/>
              <a:t>월 기말고사 기간 내</a:t>
            </a:r>
            <a:r>
              <a:rPr lang="en-US" altLang="ko-KR" sz="2400" dirty="0"/>
              <a:t>, </a:t>
            </a:r>
            <a:r>
              <a:rPr lang="ko-KR" altLang="en-US" sz="2400" dirty="0"/>
              <a:t>논문제출 </a:t>
            </a:r>
            <a:endParaRPr lang="en-US" altLang="ko-KR" sz="2400" dirty="0"/>
          </a:p>
          <a:p>
            <a:pPr fontAlgn="base"/>
            <a:endParaRPr lang="en-US" altLang="ko-KR" sz="2400" dirty="0"/>
          </a:p>
          <a:p>
            <a:pPr marL="0" indent="0">
              <a:buNone/>
            </a:pP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85666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학사과정 학칙 시행세칙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dirty="0"/>
              <a:t>제</a:t>
            </a:r>
            <a:r>
              <a:rPr lang="en-US" altLang="ko-KR" dirty="0"/>
              <a:t>73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졸업논문</a:t>
            </a:r>
            <a:r>
              <a:rPr lang="en-US" altLang="ko-KR" dirty="0"/>
              <a:t>) </a:t>
            </a:r>
            <a:r>
              <a:rPr lang="ko-KR" altLang="en-US" dirty="0"/>
              <a:t>① 졸업논문은 학과</a:t>
            </a:r>
            <a:r>
              <a:rPr lang="en-US" altLang="ko-KR" dirty="0"/>
              <a:t>(</a:t>
            </a:r>
            <a:r>
              <a:rPr lang="ko-KR" altLang="en-US" dirty="0"/>
              <a:t>전공</a:t>
            </a:r>
            <a:r>
              <a:rPr lang="en-US" altLang="ko-KR" dirty="0"/>
              <a:t>)</a:t>
            </a:r>
            <a:r>
              <a:rPr lang="ko-KR" altLang="en-US" dirty="0"/>
              <a:t>에 따라서 논문</a:t>
            </a:r>
            <a:r>
              <a:rPr lang="en-US" altLang="ko-KR" dirty="0"/>
              <a:t>, </a:t>
            </a:r>
            <a:r>
              <a:rPr lang="ko-KR" altLang="en-US" dirty="0"/>
              <a:t>실험실습보고서</a:t>
            </a:r>
            <a:r>
              <a:rPr lang="en-US" altLang="ko-KR" dirty="0"/>
              <a:t>(</a:t>
            </a:r>
            <a:r>
              <a:rPr lang="ko-KR" altLang="en-US" dirty="0"/>
              <a:t>조사보고서 포함</a:t>
            </a:r>
            <a:r>
              <a:rPr lang="en-US" altLang="ko-KR" dirty="0"/>
              <a:t>), </a:t>
            </a:r>
            <a:r>
              <a:rPr lang="ko-KR" altLang="en-US" dirty="0"/>
              <a:t>실기작품발표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졸업종합시험</a:t>
            </a:r>
            <a:r>
              <a:rPr lang="ko-KR" altLang="en-US" dirty="0"/>
              <a:t>으로 시행할 수 있다</a:t>
            </a:r>
            <a:r>
              <a:rPr lang="en-US" altLang="ko-KR" dirty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② 졸업논문 제출방법을 변경하고자 하는 학과</a:t>
            </a:r>
            <a:r>
              <a:rPr lang="en-US" altLang="ko-KR" dirty="0"/>
              <a:t>(</a:t>
            </a:r>
            <a:r>
              <a:rPr lang="ko-KR" altLang="en-US" dirty="0"/>
              <a:t>전공</a:t>
            </a:r>
            <a:r>
              <a:rPr lang="en-US" altLang="ko-KR" dirty="0"/>
              <a:t>)</a:t>
            </a:r>
            <a:r>
              <a:rPr lang="ko-KR" altLang="en-US" dirty="0"/>
              <a:t>는 학과</a:t>
            </a:r>
            <a:r>
              <a:rPr lang="en-US" altLang="ko-KR" dirty="0"/>
              <a:t>(</a:t>
            </a:r>
            <a:r>
              <a:rPr lang="ko-KR" altLang="en-US" dirty="0"/>
              <a:t>전공</a:t>
            </a:r>
            <a:r>
              <a:rPr lang="en-US" altLang="ko-KR" dirty="0"/>
              <a:t>)</a:t>
            </a:r>
            <a:r>
              <a:rPr lang="ko-KR" altLang="en-US" dirty="0"/>
              <a:t>교수회 심의 후 학장을 경유하여 총장의 승인을 받아야 한다</a:t>
            </a:r>
            <a:r>
              <a:rPr lang="en-US" altLang="ko-KR" dirty="0"/>
              <a:t>. </a:t>
            </a:r>
            <a:r>
              <a:rPr lang="ko-KR" altLang="en-US" dirty="0"/>
              <a:t>다만</a:t>
            </a:r>
            <a:r>
              <a:rPr lang="en-US" altLang="ko-KR" dirty="0"/>
              <a:t>, </a:t>
            </a:r>
            <a:r>
              <a:rPr lang="ko-KR" altLang="en-US" dirty="0">
                <a:solidFill>
                  <a:srgbClr val="FF0000"/>
                </a:solidFill>
              </a:rPr>
              <a:t>논문 이외의 방법으로 졸업논문을 과하는 학과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전공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일지라도 학생의 희망에 따라 논문으로 대치할 수 있다</a:t>
            </a:r>
            <a:r>
              <a:rPr lang="en-US" altLang="ko-KR" dirty="0"/>
              <a:t>.</a:t>
            </a:r>
            <a:endParaRPr lang="ko-KR" altLang="en-US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8355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dirty="0"/>
              <a:t>학사과정 학칙 시행세칙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dirty="0"/>
              <a:t>제</a:t>
            </a:r>
            <a:r>
              <a:rPr lang="en-US" altLang="ko-KR" dirty="0"/>
              <a:t>74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용어의 정의</a:t>
            </a:r>
            <a:r>
              <a:rPr lang="en-US" altLang="ko-KR" dirty="0"/>
              <a:t>) </a:t>
            </a:r>
            <a:r>
              <a:rPr lang="ko-KR" altLang="en-US" dirty="0"/>
              <a:t>①「논문」이라 함은 연구결과를 이론적으로 체계화하여 서면으로 발표하는 것을 말한다</a:t>
            </a:r>
            <a:r>
              <a:rPr lang="en-US" altLang="ko-KR" dirty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②「실험실습보고서」라 함은 실험실이나 실습장에서의 연구결과 또는 사회조사연구의 결과를 보고하는 것을 말한다</a:t>
            </a:r>
            <a:r>
              <a:rPr lang="en-US" altLang="ko-KR" dirty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③「실기발표」라 함은 실제적인 기능을 실시하는 것을 말한다</a:t>
            </a:r>
            <a:r>
              <a:rPr lang="en-US" altLang="ko-KR" dirty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④</a:t>
            </a:r>
            <a:r>
              <a:rPr lang="ko-KR" altLang="en-US" dirty="0">
                <a:solidFill>
                  <a:srgbClr val="FF0000"/>
                </a:solidFill>
              </a:rPr>
              <a:t>「졸업종합시험」은 답안지를 통하여 실력을 시험하는 것을 말하며 전 </a:t>
            </a:r>
            <a:r>
              <a:rPr lang="en-US" altLang="ko-KR" dirty="0">
                <a:solidFill>
                  <a:srgbClr val="FF0000"/>
                </a:solidFill>
              </a:rPr>
              <a:t>3</a:t>
            </a:r>
            <a:r>
              <a:rPr lang="ko-KR" altLang="en-US" dirty="0">
                <a:solidFill>
                  <a:srgbClr val="FF0000"/>
                </a:solidFill>
              </a:rPr>
              <a:t>개항의 방법을 택할 수 없는 학과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전공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에서 시행함을 원칙으로 한다</a:t>
            </a:r>
            <a:r>
              <a:rPr lang="en-US" altLang="ko-KR" dirty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3103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학사과정 학칙 시행세칙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fontAlgn="base"/>
            <a:r>
              <a:rPr lang="ko-KR" altLang="en-US" dirty="0"/>
              <a:t>제</a:t>
            </a:r>
            <a:r>
              <a:rPr lang="en-US" altLang="ko-KR" dirty="0"/>
              <a:t>76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제출시기</a:t>
            </a:r>
            <a:r>
              <a:rPr lang="en-US" altLang="ko-KR" dirty="0"/>
              <a:t>) </a:t>
            </a:r>
            <a:r>
              <a:rPr lang="ko-KR" altLang="en-US" dirty="0"/>
              <a:t>① 졸업논문은 </a:t>
            </a:r>
            <a:r>
              <a:rPr lang="en-US" altLang="ko-KR" dirty="0">
                <a:solidFill>
                  <a:srgbClr val="FF0000"/>
                </a:solidFill>
              </a:rPr>
              <a:t>6</a:t>
            </a:r>
            <a:r>
              <a:rPr lang="ko-KR" altLang="en-US" dirty="0">
                <a:solidFill>
                  <a:srgbClr val="FF0000"/>
                </a:solidFill>
              </a:rPr>
              <a:t>학기부터 제출할 수 있으며</a:t>
            </a:r>
            <a:r>
              <a:rPr lang="en-US" altLang="ko-KR" dirty="0"/>
              <a:t>, </a:t>
            </a:r>
            <a:r>
              <a:rPr lang="en-US" altLang="ko-KR" dirty="0">
                <a:solidFill>
                  <a:srgbClr val="FF0000"/>
                </a:solidFill>
              </a:rPr>
              <a:t>7</a:t>
            </a:r>
            <a:r>
              <a:rPr lang="ko-KR" altLang="en-US" dirty="0">
                <a:solidFill>
                  <a:srgbClr val="FF0000"/>
                </a:solidFill>
              </a:rPr>
              <a:t>학기말까지 지정된 양식 및 규격에 따라 작성한 후 지도교수의 승인 후 학부</a:t>
            </a:r>
            <a:r>
              <a:rPr lang="en-US" altLang="ko-KR" dirty="0">
                <a:solidFill>
                  <a:srgbClr val="FF0000"/>
                </a:solidFill>
              </a:rPr>
              <a:t>(</a:t>
            </a:r>
            <a:r>
              <a:rPr lang="ko-KR" altLang="en-US" dirty="0">
                <a:solidFill>
                  <a:srgbClr val="FF0000"/>
                </a:solidFill>
              </a:rPr>
              <a:t>과</a:t>
            </a:r>
            <a:r>
              <a:rPr lang="en-US" altLang="ko-KR" dirty="0">
                <a:solidFill>
                  <a:srgbClr val="FF0000"/>
                </a:solidFill>
              </a:rPr>
              <a:t>)</a:t>
            </a:r>
            <a:r>
              <a:rPr lang="ko-KR" altLang="en-US" dirty="0">
                <a:solidFill>
                  <a:srgbClr val="FF0000"/>
                </a:solidFill>
              </a:rPr>
              <a:t>장을 경유하여 학장에게 제출</a:t>
            </a:r>
            <a:r>
              <a:rPr lang="ko-KR" altLang="en-US" dirty="0"/>
              <a:t>하여야 한다</a:t>
            </a:r>
            <a:r>
              <a:rPr lang="en-US" altLang="ko-KR" dirty="0"/>
              <a:t>.</a:t>
            </a:r>
          </a:p>
          <a:p>
            <a:pPr fontAlgn="base"/>
            <a:endParaRPr lang="ko-KR" altLang="en-US" dirty="0"/>
          </a:p>
          <a:p>
            <a:pPr fontAlgn="base"/>
            <a:r>
              <a:rPr lang="ko-KR" altLang="en-US" dirty="0"/>
              <a:t>② </a:t>
            </a:r>
            <a:r>
              <a:rPr lang="en-US" altLang="ko-KR" dirty="0"/>
              <a:t>7</a:t>
            </a:r>
            <a:r>
              <a:rPr lang="ko-KR" altLang="en-US" dirty="0"/>
              <a:t>학기에 졸업논문이 통과되지 못한 자는 졸업예정 학기에 논문을 </a:t>
            </a:r>
            <a:r>
              <a:rPr lang="ko-KR" altLang="en-US" dirty="0">
                <a:solidFill>
                  <a:srgbClr val="FF0000"/>
                </a:solidFill>
              </a:rPr>
              <a:t>다시 제출할 수 있다</a:t>
            </a:r>
            <a:r>
              <a:rPr lang="en-US" altLang="ko-KR" dirty="0"/>
              <a:t>.</a:t>
            </a:r>
            <a:endParaRPr lang="ko-KR" altLang="en-US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444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680700" cy="575309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ko-KR" altLang="en-US" dirty="0"/>
              <a:t>사회복지사업법 시행령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제</a:t>
            </a:r>
            <a:r>
              <a:rPr lang="en-US" altLang="ko-KR" dirty="0"/>
              <a:t>3</a:t>
            </a:r>
            <a:r>
              <a:rPr lang="ko-KR" altLang="en-US" dirty="0"/>
              <a:t>조</a:t>
            </a:r>
            <a:r>
              <a:rPr lang="en-US" altLang="ko-KR" dirty="0"/>
              <a:t>(</a:t>
            </a:r>
            <a:r>
              <a:rPr lang="ko-KR" altLang="en-US" dirty="0"/>
              <a:t>국가시험의 시행 등</a:t>
            </a:r>
            <a:r>
              <a:rPr lang="en-US" altLang="ko-KR" dirty="0"/>
              <a:t>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①보건복지부장관은 </a:t>
            </a:r>
            <a:r>
              <a:rPr lang="ko-KR" altLang="en-US" u="sng" dirty="0"/>
              <a:t>법</a:t>
            </a:r>
            <a:r>
              <a:rPr lang="ko-KR" altLang="en-US" dirty="0"/>
              <a:t> </a:t>
            </a:r>
            <a:r>
              <a:rPr lang="ko-KR" altLang="en-US" u="sng" dirty="0"/>
              <a:t>제</a:t>
            </a:r>
            <a:r>
              <a:rPr lang="en-US" altLang="ko-KR" u="sng" dirty="0"/>
              <a:t>12</a:t>
            </a:r>
            <a:r>
              <a:rPr lang="ko-KR" altLang="en-US" u="sng" dirty="0"/>
              <a:t>조</a:t>
            </a:r>
            <a:r>
              <a:rPr lang="ko-KR" altLang="en-US" dirty="0"/>
              <a:t>의 규정에 의한 </a:t>
            </a:r>
            <a:r>
              <a:rPr lang="ko-KR" altLang="en-US" dirty="0" err="1"/>
              <a:t>사회복지사</a:t>
            </a:r>
            <a:r>
              <a:rPr lang="ko-KR" altLang="en-US" dirty="0"/>
              <a:t> </a:t>
            </a:r>
            <a:r>
              <a:rPr lang="en-US" altLang="ko-KR" dirty="0"/>
              <a:t>1</a:t>
            </a:r>
            <a:r>
              <a:rPr lang="ko-KR" altLang="en-US" dirty="0"/>
              <a:t>급의 국가시험</a:t>
            </a:r>
            <a:r>
              <a:rPr lang="en-US" altLang="ko-KR" dirty="0"/>
              <a:t>(</a:t>
            </a:r>
            <a:r>
              <a:rPr lang="ko-KR" altLang="en-US" dirty="0"/>
              <a:t>이하 </a:t>
            </a:r>
            <a:r>
              <a:rPr lang="en-US" altLang="ko-KR" dirty="0"/>
              <a:t>"</a:t>
            </a:r>
            <a:r>
              <a:rPr lang="ko-KR" altLang="en-US" dirty="0"/>
              <a:t>시험</a:t>
            </a:r>
            <a:r>
              <a:rPr lang="en-US" altLang="ko-KR" dirty="0"/>
              <a:t>"</a:t>
            </a:r>
            <a:r>
              <a:rPr lang="ko-KR" altLang="en-US" dirty="0"/>
              <a:t>이라 한다</a:t>
            </a:r>
            <a:r>
              <a:rPr lang="en-US" altLang="ko-KR" dirty="0"/>
              <a:t>)</a:t>
            </a:r>
            <a:r>
              <a:rPr lang="ko-KR" altLang="en-US" dirty="0"/>
              <a:t>을 매년 </a:t>
            </a:r>
            <a:r>
              <a:rPr lang="en-US" altLang="ko-KR" dirty="0"/>
              <a:t>1</a:t>
            </a:r>
            <a:r>
              <a:rPr lang="ko-KR" altLang="en-US" dirty="0" err="1"/>
              <a:t>회이상</a:t>
            </a:r>
            <a:r>
              <a:rPr lang="ko-KR" altLang="en-US" dirty="0"/>
              <a:t> 실시하여야 한다</a:t>
            </a:r>
            <a:endParaRPr lang="en-US" altLang="ko-KR" dirty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②보건복지부장관은 </a:t>
            </a:r>
            <a:r>
              <a:rPr lang="ko-KR" altLang="en-US" u="sng" dirty="0"/>
              <a:t>법</a:t>
            </a:r>
            <a:r>
              <a:rPr lang="ko-KR" altLang="en-US" dirty="0"/>
              <a:t> </a:t>
            </a:r>
            <a:r>
              <a:rPr lang="ko-KR" altLang="en-US" u="sng" dirty="0"/>
              <a:t>제</a:t>
            </a:r>
            <a:r>
              <a:rPr lang="en-US" altLang="ko-KR" u="sng" dirty="0"/>
              <a:t>12</a:t>
            </a:r>
            <a:r>
              <a:rPr lang="ko-KR" altLang="en-US" u="sng" dirty="0"/>
              <a:t>조제</a:t>
            </a:r>
            <a:r>
              <a:rPr lang="en-US" altLang="ko-KR" u="sng" dirty="0"/>
              <a:t>1</a:t>
            </a:r>
            <a:r>
              <a:rPr lang="ko-KR" altLang="en-US" u="sng" dirty="0"/>
              <a:t>항</a:t>
            </a:r>
            <a:r>
              <a:rPr lang="ko-KR" altLang="en-US" dirty="0"/>
              <a:t>에 따라 다음 각 호의 어느 하나에 해당하는 관계전문기관을 시험관리기관으로 지정하여 시험관리업무를 위탁한다</a:t>
            </a:r>
            <a:r>
              <a:rPr lang="en-US" altLang="ko-KR" dirty="0"/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③시험관리기관의 장은 제</a:t>
            </a:r>
            <a:r>
              <a:rPr lang="en-US" altLang="ko-KR" dirty="0"/>
              <a:t>1</a:t>
            </a:r>
            <a:r>
              <a:rPr lang="ko-KR" altLang="en-US" dirty="0"/>
              <a:t>항에 따른 시험을 실시하고자 하는 때에는 미리 보건복지부장관의 승인을 얻어 </a:t>
            </a:r>
            <a:r>
              <a:rPr lang="ko-KR" altLang="en-US" dirty="0" err="1"/>
              <a:t>시험일시ㆍ시험장소ㆍ시험과목ㆍ응시원서의</a:t>
            </a:r>
            <a:r>
              <a:rPr lang="ko-KR" altLang="en-US" dirty="0"/>
              <a:t> </a:t>
            </a:r>
            <a:r>
              <a:rPr lang="ko-KR" altLang="en-US" dirty="0" err="1"/>
              <a:t>제출기간ㆍ응시수수료의</a:t>
            </a:r>
            <a:r>
              <a:rPr lang="ko-KR" altLang="en-US" dirty="0"/>
              <a:t> 반환기준</a:t>
            </a:r>
            <a:r>
              <a:rPr lang="en-US" altLang="ko-KR" dirty="0"/>
              <a:t>, </a:t>
            </a:r>
            <a:r>
              <a:rPr lang="ko-KR" altLang="en-US" dirty="0"/>
              <a:t>그 밖에 필요한 사항을 시험일 </a:t>
            </a:r>
            <a:r>
              <a:rPr lang="en-US" altLang="ko-KR" dirty="0"/>
              <a:t>90</a:t>
            </a:r>
            <a:r>
              <a:rPr lang="ko-KR" altLang="en-US" dirty="0"/>
              <a:t>일 전까지 공고하여야 한다</a:t>
            </a:r>
            <a:r>
              <a:rPr lang="en-US" altLang="ko-KR" dirty="0"/>
              <a:t>. </a:t>
            </a:r>
            <a:r>
              <a:rPr lang="ko-KR" altLang="en-US" dirty="0"/>
              <a:t>이 경우 응시수수료의 반환기준은 </a:t>
            </a:r>
            <a:r>
              <a:rPr lang="ko-KR" altLang="en-US" u="sng" dirty="0" err="1"/>
              <a:t>보건복지부령</a:t>
            </a:r>
            <a:r>
              <a:rPr lang="ko-KR" altLang="en-US" dirty="0" err="1"/>
              <a:t>으로</a:t>
            </a:r>
            <a:r>
              <a:rPr lang="ko-KR" altLang="en-US" dirty="0"/>
              <a:t> 정한다</a:t>
            </a:r>
            <a:endParaRPr lang="en-US" altLang="ko-KR" dirty="0"/>
          </a:p>
          <a:p>
            <a:pPr marL="0" indent="0">
              <a:lnSpc>
                <a:spcPct val="170000"/>
              </a:lnSpc>
              <a:buNone/>
            </a:pPr>
            <a:r>
              <a:rPr lang="ko-KR" altLang="en-US" dirty="0"/>
              <a:t>④시험은 필기시험의 방법에 의하여 실시하며</a:t>
            </a:r>
            <a:r>
              <a:rPr lang="en-US" altLang="ko-KR" dirty="0"/>
              <a:t>, </a:t>
            </a:r>
            <a:r>
              <a:rPr lang="ko-KR" altLang="en-US" dirty="0"/>
              <a:t>그 시험과목은 </a:t>
            </a:r>
            <a:r>
              <a:rPr lang="ko-KR" altLang="en-US" u="sng" dirty="0"/>
              <a:t>별표 </a:t>
            </a:r>
            <a:r>
              <a:rPr lang="en-US" altLang="ko-KR" u="sng" dirty="0"/>
              <a:t>2</a:t>
            </a:r>
            <a:r>
              <a:rPr lang="ko-KR" altLang="en-US" dirty="0"/>
              <a:t>와 같다</a:t>
            </a:r>
            <a:r>
              <a:rPr lang="en-US" altLang="ko-KR" dirty="0"/>
              <a:t>. 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226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863600"/>
            <a:ext cx="10068339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000" dirty="0"/>
              <a:t>사회복지사업법 시행령 별표 </a:t>
            </a:r>
            <a:r>
              <a:rPr lang="en-US" altLang="ko-KR" sz="2000" dirty="0"/>
              <a:t>2</a:t>
            </a:r>
          </a:p>
          <a:p>
            <a:pPr marL="0" indent="0">
              <a:buNone/>
            </a:pPr>
            <a:endParaRPr lang="en-US" altLang="ko-KR" sz="2000" dirty="0"/>
          </a:p>
          <a:p>
            <a:pPr marL="0" indent="0" fontAlgn="base">
              <a:buNone/>
            </a:pPr>
            <a:r>
              <a:rPr lang="ko-KR" altLang="en-US" sz="2000" u="sng" dirty="0" err="1"/>
              <a:t>사회복지사국가시험과목</a:t>
            </a:r>
            <a:r>
              <a:rPr lang="en-US" altLang="ko-KR" sz="2000" dirty="0"/>
              <a:t>(</a:t>
            </a:r>
            <a:r>
              <a:rPr lang="ko-KR" altLang="en-US" sz="2000" dirty="0"/>
              <a:t>제</a:t>
            </a:r>
            <a:r>
              <a:rPr lang="en-US" altLang="ko-KR" sz="2000" dirty="0"/>
              <a:t>3</a:t>
            </a:r>
            <a:r>
              <a:rPr lang="ko-KR" altLang="en-US" sz="2000" dirty="0"/>
              <a:t>조제</a:t>
            </a:r>
            <a:r>
              <a:rPr lang="en-US" altLang="ko-KR" sz="2000" dirty="0"/>
              <a:t>4</a:t>
            </a:r>
            <a:r>
              <a:rPr lang="ko-KR" altLang="en-US" sz="2000" dirty="0"/>
              <a:t>항 관련</a:t>
            </a:r>
            <a:r>
              <a:rPr lang="en-US" altLang="ko-KR" sz="2000" dirty="0"/>
              <a:t>)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1. </a:t>
            </a:r>
            <a:r>
              <a:rPr lang="ko-KR" altLang="en-US" sz="2000" dirty="0">
                <a:solidFill>
                  <a:srgbClr val="FF0000"/>
                </a:solidFill>
              </a:rPr>
              <a:t>사회복지기초 </a:t>
            </a:r>
            <a:r>
              <a:rPr lang="en-US" altLang="ko-KR" sz="2000" dirty="0"/>
              <a:t>(</a:t>
            </a:r>
            <a:r>
              <a:rPr lang="ko-KR" altLang="en-US" sz="2000" dirty="0"/>
              <a:t>인간행동과 사회환경 및 </a:t>
            </a:r>
            <a:r>
              <a:rPr lang="ko-KR" altLang="en-US" sz="2000" dirty="0" err="1"/>
              <a:t>사회복지조사론을</a:t>
            </a:r>
            <a:r>
              <a:rPr lang="ko-KR" altLang="en-US" sz="2000" dirty="0"/>
              <a:t> 말한다</a:t>
            </a:r>
            <a:r>
              <a:rPr lang="en-US" altLang="ko-KR" sz="2000" dirty="0"/>
              <a:t>)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2. </a:t>
            </a:r>
            <a:r>
              <a:rPr lang="ko-KR" altLang="en-US" sz="2000" dirty="0">
                <a:solidFill>
                  <a:srgbClr val="FF0000"/>
                </a:solidFill>
              </a:rPr>
              <a:t>사회복지실천 </a:t>
            </a:r>
            <a:r>
              <a:rPr lang="en-US" altLang="ko-KR" sz="2000" dirty="0"/>
              <a:t>(</a:t>
            </a:r>
            <a:r>
              <a:rPr lang="ko-KR" altLang="en-US" sz="2000" dirty="0"/>
              <a:t>사회복지실천론</a:t>
            </a:r>
            <a:r>
              <a:rPr lang="en-US" altLang="ko-KR" sz="2000" dirty="0"/>
              <a:t>․</a:t>
            </a:r>
            <a:r>
              <a:rPr lang="ko-KR" altLang="en-US" sz="2000" dirty="0"/>
              <a:t>사회복지실천기술론 및 </a:t>
            </a:r>
            <a:r>
              <a:rPr lang="ko-KR" altLang="en-US" sz="2000" dirty="0" err="1"/>
              <a:t>지역사회복지론을</a:t>
            </a:r>
            <a:r>
              <a:rPr lang="ko-KR" altLang="en-US" sz="2000" dirty="0"/>
              <a:t> 말한다</a:t>
            </a:r>
            <a:r>
              <a:rPr lang="en-US" altLang="ko-KR" sz="2000" dirty="0"/>
              <a:t>)</a:t>
            </a:r>
            <a:endParaRPr lang="ko-KR" altLang="en-US" sz="2000" dirty="0"/>
          </a:p>
          <a:p>
            <a:pPr marL="0" indent="0" fontAlgn="base">
              <a:buNone/>
            </a:pPr>
            <a:r>
              <a:rPr lang="en-US" altLang="ko-KR" sz="2000" dirty="0"/>
              <a:t>3. </a:t>
            </a:r>
            <a:r>
              <a:rPr lang="ko-KR" altLang="en-US" sz="2000" dirty="0">
                <a:solidFill>
                  <a:srgbClr val="FF0000"/>
                </a:solidFill>
              </a:rPr>
              <a:t>사회복지정책과 제도 </a:t>
            </a:r>
            <a:r>
              <a:rPr lang="en-US" altLang="ko-KR" sz="2000" dirty="0"/>
              <a:t>(</a:t>
            </a:r>
            <a:r>
              <a:rPr lang="ko-KR" altLang="en-US" sz="2000" dirty="0" err="1"/>
              <a:t>사회복지정책론</a:t>
            </a:r>
            <a:r>
              <a:rPr lang="en-US" altLang="ko-KR" sz="2000" dirty="0"/>
              <a:t>․</a:t>
            </a:r>
            <a:r>
              <a:rPr lang="ko-KR" altLang="en-US" sz="2000" dirty="0" err="1"/>
              <a:t>사회복지행정론</a:t>
            </a:r>
            <a:r>
              <a:rPr lang="ko-KR" altLang="en-US" sz="2000" dirty="0"/>
              <a:t> 및 사회복지법제론을 말한다</a:t>
            </a:r>
            <a:r>
              <a:rPr lang="en-US" altLang="ko-KR" sz="2000" dirty="0"/>
              <a:t>)</a:t>
            </a:r>
          </a:p>
          <a:p>
            <a:pPr marL="0" indent="0" fontAlgn="base">
              <a:buNone/>
            </a:pPr>
            <a:endParaRPr lang="en-US" altLang="ko-KR" sz="2000" dirty="0"/>
          </a:p>
          <a:p>
            <a:pPr marL="0" indent="0" fontAlgn="base">
              <a:buNone/>
            </a:pPr>
            <a:r>
              <a:rPr lang="ko-KR" altLang="en-US" sz="2000" dirty="0">
                <a:solidFill>
                  <a:srgbClr val="FF0000"/>
                </a:solidFill>
              </a:rPr>
              <a:t>총 </a:t>
            </a:r>
            <a:r>
              <a:rPr lang="en-US" altLang="ko-KR" sz="2000" dirty="0">
                <a:solidFill>
                  <a:srgbClr val="FF0000"/>
                </a:solidFill>
              </a:rPr>
              <a:t>8 </a:t>
            </a:r>
            <a:r>
              <a:rPr lang="ko-KR" altLang="en-US" sz="2000" dirty="0">
                <a:solidFill>
                  <a:srgbClr val="FF0000"/>
                </a:solidFill>
              </a:rPr>
              <a:t>과목</a:t>
            </a:r>
          </a:p>
          <a:p>
            <a:pPr marL="0" indent="0">
              <a:buNone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54668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064980"/>
              </p:ext>
            </p:extLst>
          </p:nvPr>
        </p:nvGraphicFramePr>
        <p:xfrm>
          <a:off x="546100" y="355601"/>
          <a:ext cx="11087099" cy="6062205"/>
        </p:xfrm>
        <a:graphic>
          <a:graphicData uri="http://schemas.openxmlformats.org/drawingml/2006/table">
            <a:tbl>
              <a:tblPr/>
              <a:tblGrid>
                <a:gridCol w="9127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3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31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973">
                <a:tc gridSpan="4">
                  <a:txBody>
                    <a:bodyPr/>
                    <a:lstStyle/>
                    <a:p>
                      <a:pPr marL="38100" marR="38100" indent="0" algn="ctr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u="sng" kern="0" spc="0" dirty="0" err="1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사회복지학</a:t>
                      </a:r>
                      <a:r>
                        <a:rPr lang="ko-KR" altLang="en-US" sz="1800" u="sng" kern="0" spc="0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ea typeface="한양신명조"/>
                        </a:rPr>
                        <a:t> 전공교과목과 사회복지관련 교과목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제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조 관련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973">
                <a:tc gridSpan="4">
                  <a:txBody>
                    <a:bodyPr/>
                    <a:lstStyle/>
                    <a:p>
                      <a:pPr marL="38100" marR="38100" indent="0" algn="l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1.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사회복지학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 전공교과목과 사회복지관련 교과목 및 학점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21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구분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63500" marR="63500" indent="0" algn="ctr" fontAlgn="base" latinLnBrk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교과목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이수과목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대학ㆍ전문대학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대학원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235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필수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사회복지학개론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인간행동과 사회환경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사회복지정책론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사회복지법제와 실천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사회복지실천론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사회복지실천기술론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사회복지조사론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사회복지행정론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지역사회복지론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사회복지현장실습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18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697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선택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0" marR="63500" indent="0" algn="l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아동복지론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청소년복지론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노인복지론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장애인복지론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여성복지론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가족복지론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산업복지론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정신건강사회복지론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의료사회복지론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학교사회복지론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교정복지론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사회보장론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정신건강론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사회문제론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자원봉사론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사회복지지도감독론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사회복지자료분석론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프로그램 개발과 평가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사회복지역사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사회복지윤리와 철학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복지국가론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가족상담 및 가족치료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사회복지와 문화다양성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사례관리론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국제사회복지론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 err="1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빈곤론</a:t>
                      </a:r>
                      <a:r>
                        <a:rPr lang="en-US" altLang="ko-KR" sz="1400" kern="0" spc="-3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, </a:t>
                      </a:r>
                      <a:r>
                        <a:rPr lang="ko-KR" altLang="en-US" sz="1400" kern="0" spc="-3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사회복지와 인권</a:t>
                      </a:r>
                      <a:endParaRPr lang="ko-KR" altLang="en-US" sz="1400" kern="0" spc="-3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7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21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2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과목당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3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학점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한양신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2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ea typeface="한양신명조"/>
                        </a:rPr>
                        <a:t>이상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2022" marR="12022" marT="12022" marB="12022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3799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32D1DC00-E176-E752-5C34-3032D466E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17" y="222827"/>
            <a:ext cx="10515600" cy="5313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dirty="0"/>
              <a:t>참고</a:t>
            </a:r>
            <a:r>
              <a:rPr lang="en-US" altLang="ko-KR" dirty="0"/>
              <a:t>&gt; 2027</a:t>
            </a:r>
            <a:r>
              <a:rPr lang="ko-KR" altLang="en-US" dirty="0"/>
              <a:t>년도 제</a:t>
            </a:r>
            <a:r>
              <a:rPr lang="en-US" altLang="ko-KR" dirty="0"/>
              <a:t>25</a:t>
            </a:r>
            <a:r>
              <a:rPr lang="ko-KR" altLang="en-US" dirty="0"/>
              <a:t>회 사회복지사 </a:t>
            </a:r>
            <a:r>
              <a:rPr lang="en-US" altLang="ko-KR" dirty="0"/>
              <a:t>1</a:t>
            </a:r>
            <a:r>
              <a:rPr lang="ko-KR" altLang="en-US" dirty="0"/>
              <a:t>급 국가시험 시행계획</a:t>
            </a: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6BBEC9C-90FC-4DAE-9B01-9E99A0EEA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857" y="841774"/>
            <a:ext cx="10908393" cy="559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474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5F8B8B5-79AD-9376-104B-8E6D53074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421" y="106519"/>
            <a:ext cx="8235950" cy="67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69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2154</TotalTime>
  <Words>729</Words>
  <Application>Microsoft Macintosh PowerPoint</Application>
  <PresentationFormat>와이드스크린</PresentationFormat>
  <Paragraphs>89</Paragraphs>
  <Slides>11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6" baseType="lpstr">
      <vt:lpstr>맑은 고딕</vt:lpstr>
      <vt:lpstr>한양신명조</vt:lpstr>
      <vt:lpstr>Arial</vt:lpstr>
      <vt:lpstr>Calibri</vt:lpstr>
      <vt:lpstr>Office 테마</vt:lpstr>
      <vt:lpstr>동국대학교 사회복지학과 졸업종합시험 안내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동국대학교 사회복지학과 졸업종합시험 안내</dc:title>
  <dc:creator>USER</dc:creator>
  <cp:lastModifiedBy>Yoewon Yoon</cp:lastModifiedBy>
  <cp:revision>51</cp:revision>
  <cp:lastPrinted>2019-09-18T05:56:48Z</cp:lastPrinted>
  <dcterms:created xsi:type="dcterms:W3CDTF">2019-05-09T03:43:35Z</dcterms:created>
  <dcterms:modified xsi:type="dcterms:W3CDTF">2026-10-27T07:05:41Z</dcterms:modified>
</cp:coreProperties>
</file>